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  <a:srgbClr val="006666"/>
    <a:srgbClr val="800000"/>
    <a:srgbClr val="D8A192"/>
    <a:srgbClr val="74918E"/>
    <a:srgbClr val="90A3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6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BCB4D1-52A9-417E-8955-9D8DDA9F416E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804681-C425-43FC-89FA-52A62B8303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8859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g54dda1946d_6_3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4" name="Google Shape;334;g54dda1946d_6_3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F4F1D8-AF35-9213-0C73-556B63AA35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61710E-FF5E-B0BF-CA3B-34F0558575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BABA8E-B921-FC18-F30C-9201DACAB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6B01-27F0-42FF-9E84-A7B4225D134F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83BB06-5E37-666B-7B93-D65659EE9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836F29-D981-426A-3F57-323B039DE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648CD-9F4A-463A-A406-118A1EB38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730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DFA83-154F-846B-5C37-BBBA87061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24D279-3FB8-023B-1D2E-209CBE398E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85BB7-074A-6CDB-7BB2-32667947D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6B01-27F0-42FF-9E84-A7B4225D134F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AFCAC-B878-6C3B-4CA0-1C988FC08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AFA296-75D7-4DAC-8BAE-C8B94150A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648CD-9F4A-463A-A406-118A1EB38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674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E3CE16-8BB3-6EC7-77E5-91682A92AF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3C591B-3E92-F8D5-90A1-F973CFB185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3D1D63-D5E0-CA7A-98E3-CB19B4758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6B01-27F0-42FF-9E84-A7B4225D134F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F67E01-47D2-C78C-1790-DCD8EB0E0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9CD1C4-3582-0558-FC33-FBAC17767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648CD-9F4A-463A-A406-118A1EB38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329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oogle Shape;30;p5"/>
          <p:cNvGrpSpPr/>
          <p:nvPr/>
        </p:nvGrpSpPr>
        <p:grpSpPr>
          <a:xfrm>
            <a:off x="-2" y="1981200"/>
            <a:ext cx="12191988" cy="4876800"/>
            <a:chOff x="-2" y="1485900"/>
            <a:chExt cx="9143991" cy="3657600"/>
          </a:xfrm>
        </p:grpSpPr>
        <p:pic>
          <p:nvPicPr>
            <p:cNvPr id="31" name="Google Shape;31;p5"/>
            <p:cNvPicPr preferRelativeResize="0"/>
            <p:nvPr/>
          </p:nvPicPr>
          <p:blipFill>
            <a:blip r:embed="rId2">
              <a:alphaModFix/>
            </a:blip>
            <a:stretch>
              <a:fillRect/>
            </a:stretch>
          </p:blipFill>
          <p:spPr>
            <a:xfrm>
              <a:off x="-2" y="1485900"/>
              <a:ext cx="2060128" cy="3657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2" name="Google Shape;32;p5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7402893" y="1485900"/>
              <a:ext cx="1741096" cy="3657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33" name="Google Shape;33;p5"/>
          <p:cNvSpPr txBox="1">
            <a:spLocks noGrp="1"/>
          </p:cNvSpPr>
          <p:nvPr>
            <p:ph type="title"/>
          </p:nvPr>
        </p:nvSpPr>
        <p:spPr>
          <a:xfrm>
            <a:off x="950967" y="719333"/>
            <a:ext cx="10290000" cy="79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subTitle" idx="1"/>
          </p:nvPr>
        </p:nvSpPr>
        <p:spPr>
          <a:xfrm>
            <a:off x="6339792" y="3700264"/>
            <a:ext cx="3657600" cy="243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ubTitle" idx="2"/>
          </p:nvPr>
        </p:nvSpPr>
        <p:spPr>
          <a:xfrm>
            <a:off x="2194608" y="3700272"/>
            <a:ext cx="3657600" cy="243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subTitle" idx="3"/>
          </p:nvPr>
        </p:nvSpPr>
        <p:spPr>
          <a:xfrm>
            <a:off x="2194608" y="3090667"/>
            <a:ext cx="3657600" cy="609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Cormorant Garamond Medium"/>
              <a:buNone/>
              <a:defRPr sz="2933">
                <a:solidFill>
                  <a:schemeClr val="dk1"/>
                </a:solidFill>
                <a:latin typeface="Cormorant Garamond Medium"/>
                <a:ea typeface="Cormorant Garamond Medium"/>
                <a:cs typeface="Cormorant Garamond Medium"/>
                <a:sym typeface="Cormorant Garamond Mediu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Cormorant Garamond Medium"/>
              <a:buNone/>
              <a:defRPr sz="2933">
                <a:latin typeface="Cormorant Garamond Medium"/>
                <a:ea typeface="Cormorant Garamond Medium"/>
                <a:cs typeface="Cormorant Garamond Medium"/>
                <a:sym typeface="Cormorant Garamond Medium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Cormorant Garamond Medium"/>
              <a:buNone/>
              <a:defRPr sz="2933">
                <a:latin typeface="Cormorant Garamond Medium"/>
                <a:ea typeface="Cormorant Garamond Medium"/>
                <a:cs typeface="Cormorant Garamond Medium"/>
                <a:sym typeface="Cormorant Garamond Medium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Cormorant Garamond Medium"/>
              <a:buNone/>
              <a:defRPr sz="2933">
                <a:latin typeface="Cormorant Garamond Medium"/>
                <a:ea typeface="Cormorant Garamond Medium"/>
                <a:cs typeface="Cormorant Garamond Medium"/>
                <a:sym typeface="Cormorant Garamond Medium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Cormorant Garamond Medium"/>
              <a:buNone/>
              <a:defRPr sz="2933">
                <a:latin typeface="Cormorant Garamond Medium"/>
                <a:ea typeface="Cormorant Garamond Medium"/>
                <a:cs typeface="Cormorant Garamond Medium"/>
                <a:sym typeface="Cormorant Garamond Medium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Cormorant Garamond Medium"/>
              <a:buNone/>
              <a:defRPr sz="2933">
                <a:latin typeface="Cormorant Garamond Medium"/>
                <a:ea typeface="Cormorant Garamond Medium"/>
                <a:cs typeface="Cormorant Garamond Medium"/>
                <a:sym typeface="Cormorant Garamond Medium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Cormorant Garamond Medium"/>
              <a:buNone/>
              <a:defRPr sz="2933">
                <a:latin typeface="Cormorant Garamond Medium"/>
                <a:ea typeface="Cormorant Garamond Medium"/>
                <a:cs typeface="Cormorant Garamond Medium"/>
                <a:sym typeface="Cormorant Garamond Medium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Cormorant Garamond Medium"/>
              <a:buNone/>
              <a:defRPr sz="2933">
                <a:latin typeface="Cormorant Garamond Medium"/>
                <a:ea typeface="Cormorant Garamond Medium"/>
                <a:cs typeface="Cormorant Garamond Medium"/>
                <a:sym typeface="Cormorant Garamond Medium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Cormorant Garamond Medium"/>
              <a:buNone/>
              <a:defRPr sz="2933">
                <a:latin typeface="Cormorant Garamond Medium"/>
                <a:ea typeface="Cormorant Garamond Medium"/>
                <a:cs typeface="Cormorant Garamond Medium"/>
                <a:sym typeface="Cormorant Garamond Medium"/>
              </a:defRPr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subTitle" idx="4"/>
          </p:nvPr>
        </p:nvSpPr>
        <p:spPr>
          <a:xfrm>
            <a:off x="6339792" y="3090667"/>
            <a:ext cx="3657600" cy="609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Cormorant Garamond Medium"/>
              <a:buNone/>
              <a:defRPr sz="2933">
                <a:solidFill>
                  <a:schemeClr val="dk1"/>
                </a:solidFill>
                <a:latin typeface="Cormorant Garamond Medium"/>
                <a:ea typeface="Cormorant Garamond Medium"/>
                <a:cs typeface="Cormorant Garamond Medium"/>
                <a:sym typeface="Cormorant Garamond Mediu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Cormorant Garamond Medium"/>
              <a:buNone/>
              <a:defRPr sz="2933">
                <a:latin typeface="Cormorant Garamond Medium"/>
                <a:ea typeface="Cormorant Garamond Medium"/>
                <a:cs typeface="Cormorant Garamond Medium"/>
                <a:sym typeface="Cormorant Garamond Medium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Cormorant Garamond Medium"/>
              <a:buNone/>
              <a:defRPr sz="2933">
                <a:latin typeface="Cormorant Garamond Medium"/>
                <a:ea typeface="Cormorant Garamond Medium"/>
                <a:cs typeface="Cormorant Garamond Medium"/>
                <a:sym typeface="Cormorant Garamond Medium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Cormorant Garamond Medium"/>
              <a:buNone/>
              <a:defRPr sz="2933">
                <a:latin typeface="Cormorant Garamond Medium"/>
                <a:ea typeface="Cormorant Garamond Medium"/>
                <a:cs typeface="Cormorant Garamond Medium"/>
                <a:sym typeface="Cormorant Garamond Medium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Cormorant Garamond Medium"/>
              <a:buNone/>
              <a:defRPr sz="2933">
                <a:latin typeface="Cormorant Garamond Medium"/>
                <a:ea typeface="Cormorant Garamond Medium"/>
                <a:cs typeface="Cormorant Garamond Medium"/>
                <a:sym typeface="Cormorant Garamond Medium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Cormorant Garamond Medium"/>
              <a:buNone/>
              <a:defRPr sz="2933">
                <a:latin typeface="Cormorant Garamond Medium"/>
                <a:ea typeface="Cormorant Garamond Medium"/>
                <a:cs typeface="Cormorant Garamond Medium"/>
                <a:sym typeface="Cormorant Garamond Medium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Cormorant Garamond Medium"/>
              <a:buNone/>
              <a:defRPr sz="2933">
                <a:latin typeface="Cormorant Garamond Medium"/>
                <a:ea typeface="Cormorant Garamond Medium"/>
                <a:cs typeface="Cormorant Garamond Medium"/>
                <a:sym typeface="Cormorant Garamond Medium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Cormorant Garamond Medium"/>
              <a:buNone/>
              <a:defRPr sz="2933">
                <a:latin typeface="Cormorant Garamond Medium"/>
                <a:ea typeface="Cormorant Garamond Medium"/>
                <a:cs typeface="Cormorant Garamond Medium"/>
                <a:sym typeface="Cormorant Garamond Medium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Cormorant Garamond Medium"/>
              <a:buNone/>
              <a:defRPr sz="2933">
                <a:latin typeface="Cormorant Garamond Medium"/>
                <a:ea typeface="Cormorant Garamond Medium"/>
                <a:cs typeface="Cormorant Garamond Medium"/>
                <a:sym typeface="Cormorant Garamond Medium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06780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939D29-96C8-C68B-9D9D-27724FE6CE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5B7D54-EDA3-A119-FD5A-08C697157A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4C0D9F-31F1-8AD7-B482-22D490B6F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6B01-27F0-42FF-9E84-A7B4225D134F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91742D-2459-8114-A837-48CFDA7CD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8984A3-8AD8-7FDE-2A2B-D3483D492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648CD-9F4A-463A-A406-118A1EB38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163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A71AAD-FC30-FBA5-54B8-66FDA48E8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CD8BA0-5237-259F-B669-B513D0C3B3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10E3B5-6EC0-0E30-AE1A-27D916B3B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6B01-27F0-42FF-9E84-A7B4225D134F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62C756-7FED-4B4C-9251-813135A24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3B6AA8-059A-6770-742B-A63AC9D62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648CD-9F4A-463A-A406-118A1EB38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262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8DCE5-B0C0-30B6-4293-AB30D9B62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37619A-5435-8101-E464-3589C4BAF0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54A1FD-B694-E10D-F6B3-176A693FEA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02123C-E8B9-CF10-CFD4-20FA9395C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6B01-27F0-42FF-9E84-A7B4225D134F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239A0B-5F60-3E90-92B1-016AA7C57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C167BE-0B25-FADD-AE33-11215D4C8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648CD-9F4A-463A-A406-118A1EB38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334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A32E5-FA2A-7F82-46F0-1C62B40B5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3CD0EE-376B-CD0F-758B-13908A4E11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669F55-5065-BA5C-0929-5ED7136FC8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E4626F5-7769-9496-4894-C18C1FAB4B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ED7D17-B364-8749-FF3F-9E6A905EEC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AEFCDB4-8D39-0D79-9E0D-9D97B76132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6B01-27F0-42FF-9E84-A7B4225D134F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7491703-F364-62FC-F846-900B9AF75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1D6325F-9C64-6DD1-1D8D-14A9B522F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648CD-9F4A-463A-A406-118A1EB38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572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D7DAD-1B25-40FF-5166-8192E0EC9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4475453-2FC1-4DDE-9BE7-7EFDB9266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6B01-27F0-42FF-9E84-A7B4225D134F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3B5885-D621-3E15-69F7-128786BFB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D854D4-D9A3-EEA0-7EAC-FA0E47ED4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648CD-9F4A-463A-A406-118A1EB38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542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FC7680-0953-0B09-A57A-7DEF9ED6DA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6B01-27F0-42FF-9E84-A7B4225D134F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BF0FE04-7865-3BB3-9F23-507E2A17B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D9E678-134A-C0C8-0143-F1AD0447A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648CD-9F4A-463A-A406-118A1EB38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994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752E99-34CE-B0FB-A5FA-BE10CEB94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6CB7E-2AA1-D4DA-20F4-7DCC9039D4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7B1CE2-7FF8-4416-B937-729E8BBE30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6A0F5A-7D48-7A2D-660C-E771DCE15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6B01-27F0-42FF-9E84-A7B4225D134F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74D8F9-F8C9-34D1-2ACC-2193D3921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0C49A9-DE04-C850-86C8-3C8797A6E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648CD-9F4A-463A-A406-118A1EB38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430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51220-B4BC-BC97-A03C-6F1E5EC6A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17263CF-6104-177B-02B9-06D87EEFEC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6A5411-C7DF-73C5-178B-F03E587BC6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1E7AD6-B7AD-0079-00AE-1E1FEE3DE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6B01-27F0-42FF-9E84-A7B4225D134F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C5D443-8259-1723-E6B0-F3C0FE249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E137FF-B40B-D359-910C-B18E8192E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648CD-9F4A-463A-A406-118A1EB38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646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08C3701-DEEE-47D8-3C04-2924BA42E7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B13B2B-8BEF-3DCD-534A-443EEAB8B0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5BF977-2743-0FD3-A52E-894E8B2FE7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986B01-27F0-42FF-9E84-A7B4225D134F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D49ACC-F990-F6FC-DEAC-308D23CE6B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6821F9-956D-6690-D5AD-B9CF004349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648CD-9F4A-463A-A406-118A1EB38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838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36"/>
          <p:cNvSpPr txBox="1">
            <a:spLocks noGrp="1"/>
          </p:cNvSpPr>
          <p:nvPr>
            <p:ph type="title"/>
          </p:nvPr>
        </p:nvSpPr>
        <p:spPr>
          <a:xfrm>
            <a:off x="951000" y="256070"/>
            <a:ext cx="10290000" cy="7924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228600" marR="0" rtl="1">
              <a:lnSpc>
                <a:spcPct val="115000"/>
              </a:lnSpc>
              <a:spcAft>
                <a:spcPts val="1000"/>
              </a:spcAft>
            </a:pPr>
            <a:r>
              <a:rPr lang="ar-SA" sz="2400" b="1" dirty="0">
                <a:solidFill>
                  <a:srgbClr val="74918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ترتیب ارائه افراد پذیرفته شده در اید</a:t>
            </a:r>
            <a:r>
              <a:rPr lang="fa-IR" sz="2400" b="1" dirty="0">
                <a:solidFill>
                  <a:srgbClr val="74918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ه</a:t>
            </a:r>
            <a:r>
              <a:rPr lang="ar-SA" sz="2400" b="1" dirty="0">
                <a:solidFill>
                  <a:srgbClr val="74918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شو کنگره دانشجویی</a:t>
            </a:r>
            <a:endParaRPr lang="en-US" sz="2400" dirty="0">
              <a:solidFill>
                <a:srgbClr val="74918E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3F0CD9B-7A20-A87E-34EF-6D4B78D36A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3671541"/>
              </p:ext>
            </p:extLst>
          </p:nvPr>
        </p:nvGraphicFramePr>
        <p:xfrm>
          <a:off x="2121408" y="1216153"/>
          <a:ext cx="8211311" cy="4390499"/>
        </p:xfrm>
        <a:graphic>
          <a:graphicData uri="http://schemas.openxmlformats.org/drawingml/2006/table">
            <a:tbl>
              <a:tblPr rtl="1" firstRow="1" firstCol="1" bandRow="1">
                <a:tableStyleId>{C083E6E3-FA7D-4D7B-A595-EF9225AFEA82}</a:tableStyleId>
              </a:tblPr>
              <a:tblGrid>
                <a:gridCol w="724631">
                  <a:extLst>
                    <a:ext uri="{9D8B030D-6E8A-4147-A177-3AD203B41FA5}">
                      <a16:colId xmlns:a16="http://schemas.microsoft.com/office/drawing/2014/main" val="941268884"/>
                    </a:ext>
                  </a:extLst>
                </a:gridCol>
                <a:gridCol w="1671096">
                  <a:extLst>
                    <a:ext uri="{9D8B030D-6E8A-4147-A177-3AD203B41FA5}">
                      <a16:colId xmlns:a16="http://schemas.microsoft.com/office/drawing/2014/main" val="3772705770"/>
                    </a:ext>
                  </a:extLst>
                </a:gridCol>
                <a:gridCol w="5815584">
                  <a:extLst>
                    <a:ext uri="{9D8B030D-6E8A-4147-A177-3AD203B41FA5}">
                      <a16:colId xmlns:a16="http://schemas.microsoft.com/office/drawing/2014/main" val="1606953376"/>
                    </a:ext>
                  </a:extLst>
                </a:gridCol>
              </a:tblGrid>
              <a:tr h="457199">
                <a:tc gridSpan="3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000" kern="100" dirty="0">
                          <a:effectLst/>
                          <a:cs typeface="B Mitra" panose="00000400000000000000" pitchFamily="2" charset="-78"/>
                        </a:rPr>
                        <a:t>ترتیب نفرات ارائه دهنده پنل ایده شو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Mitra" panose="00000400000000000000" pitchFamily="2" charset="-78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0910805"/>
                  </a:ext>
                </a:extLst>
              </a:tr>
              <a:tr h="644957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400" kern="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1</a:t>
                      </a:r>
                      <a:endParaRPr lang="en-US" sz="1100" kern="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600" kern="100" dirty="0">
                          <a:solidFill>
                            <a:srgbClr val="800000"/>
                          </a:solidFill>
                          <a:effectLst/>
                          <a:cs typeface="B Mitra" panose="00000400000000000000" pitchFamily="2" charset="-78"/>
                        </a:rPr>
                        <a:t>سالار داسدار</a:t>
                      </a:r>
                      <a:endParaRPr lang="en-US" sz="1600" kern="100" dirty="0">
                        <a:solidFill>
                          <a:srgbClr val="8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Mitra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600" kern="100" dirty="0">
                          <a:effectLst/>
                          <a:cs typeface="B Mitra" panose="00000400000000000000" pitchFamily="2" charset="-78"/>
                        </a:rPr>
                        <a:t>طراحی یک برنامه کاربردی مبتنی بر اِلِمان‌های بازی وارسازی جهت کاهش وزن و اصلاح سبک زندگی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Mitra" panose="00000400000000000000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84172123"/>
                  </a:ext>
                </a:extLst>
              </a:tr>
              <a:tr h="644957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400" kern="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2</a:t>
                      </a:r>
                      <a:endParaRPr lang="en-US" sz="1100" kern="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600" kern="100" dirty="0">
                          <a:solidFill>
                            <a:srgbClr val="006666"/>
                          </a:solidFill>
                          <a:effectLst/>
                          <a:cs typeface="B Mitra" panose="00000400000000000000" pitchFamily="2" charset="-78"/>
                        </a:rPr>
                        <a:t>فرینوش خرمی</a:t>
                      </a:r>
                      <a:endParaRPr lang="en-US" sz="1600" kern="100" dirty="0">
                        <a:solidFill>
                          <a:srgbClr val="0066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Mitra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600" kern="100" dirty="0">
                          <a:solidFill>
                            <a:srgbClr val="002060"/>
                          </a:solidFill>
                          <a:effectLst/>
                          <a:cs typeface="B Mitra" panose="00000400000000000000" pitchFamily="2" charset="-78"/>
                        </a:rPr>
                        <a:t>برای پیش بینی خطرات ناشی از پوکی استخوان براساس </a:t>
                      </a:r>
                      <a:r>
                        <a:rPr lang="en-US" sz="1600" kern="100" dirty="0">
                          <a:solidFill>
                            <a:srgbClr val="002060"/>
                          </a:solidFill>
                          <a:effectLst/>
                          <a:cs typeface="B Mitra" panose="00000400000000000000" pitchFamily="2" charset="-78"/>
                        </a:rPr>
                        <a:t>Bone AI</a:t>
                      </a:r>
                      <a:r>
                        <a:rPr lang="fa-IR" sz="1600" kern="100" dirty="0">
                          <a:solidFill>
                            <a:srgbClr val="002060"/>
                          </a:solidFill>
                          <a:effectLst/>
                          <a:cs typeface="B Mitra" panose="00000400000000000000" pitchFamily="2" charset="-78"/>
                        </a:rPr>
                        <a:t> </a:t>
                      </a:r>
                      <a:r>
                        <a:rPr lang="ar-SA" sz="1600" kern="100" dirty="0">
                          <a:solidFill>
                            <a:srgbClr val="002060"/>
                          </a:solidFill>
                          <a:effectLst/>
                          <a:cs typeface="B Mitra" panose="00000400000000000000" pitchFamily="2" charset="-78"/>
                        </a:rPr>
                        <a:t>طراحی مدل تصاویر سنجش تراکم استخوان</a:t>
                      </a:r>
                      <a:endParaRPr lang="en-US" sz="1600" kern="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Mitra" panose="00000400000000000000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78043588"/>
                  </a:ext>
                </a:extLst>
              </a:tr>
              <a:tr h="311743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400" kern="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3</a:t>
                      </a:r>
                      <a:endParaRPr lang="en-US" sz="1100" kern="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600" kern="100" dirty="0">
                          <a:solidFill>
                            <a:srgbClr val="800000"/>
                          </a:solidFill>
                          <a:effectLst/>
                          <a:cs typeface="B Mitra" panose="00000400000000000000" pitchFamily="2" charset="-78"/>
                        </a:rPr>
                        <a:t>الهه حق پرست</a:t>
                      </a:r>
                      <a:endParaRPr lang="en-US" sz="1600" kern="100" dirty="0">
                        <a:solidFill>
                          <a:srgbClr val="8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Mitra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600" kern="100" dirty="0">
                          <a:effectLst/>
                          <a:cs typeface="B Mitra" panose="00000400000000000000" pitchFamily="2" charset="-78"/>
                        </a:rPr>
                        <a:t> </a:t>
                      </a:r>
                      <a:r>
                        <a:rPr lang="en-US" sz="1600" kern="100" dirty="0">
                          <a:effectLst/>
                          <a:cs typeface="B Mitra" panose="00000400000000000000" pitchFamily="2" charset="-78"/>
                        </a:rPr>
                        <a:t>Bovine Pericardial Tube pulse</a:t>
                      </a:r>
                      <a:r>
                        <a:rPr lang="fa-IR" sz="1600" kern="100" dirty="0">
                          <a:effectLst/>
                          <a:cs typeface="B Mitra" panose="00000400000000000000" pitchFamily="2" charset="-78"/>
                        </a:rPr>
                        <a:t> </a:t>
                      </a:r>
                      <a:r>
                        <a:rPr lang="ar-SA" sz="1600" kern="100" dirty="0">
                          <a:effectLst/>
                          <a:cs typeface="B Mitra" panose="00000400000000000000" pitchFamily="2" charset="-78"/>
                        </a:rPr>
                        <a:t>استارتاپ</a:t>
                      </a:r>
                      <a:r>
                        <a:rPr lang="fa-IR" sz="1600" kern="100" dirty="0">
                          <a:effectLst/>
                          <a:cs typeface="B Mitra" panose="00000400000000000000" pitchFamily="2" charset="-78"/>
                        </a:rPr>
                        <a:t> 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Mitra" panose="00000400000000000000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94540099"/>
                  </a:ext>
                </a:extLst>
              </a:tr>
              <a:tr h="644957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400" kern="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4</a:t>
                      </a:r>
                      <a:endParaRPr lang="en-US" sz="1100" kern="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600" kern="100" dirty="0">
                          <a:solidFill>
                            <a:srgbClr val="006666"/>
                          </a:solidFill>
                          <a:effectLst/>
                          <a:cs typeface="B Mitra" panose="00000400000000000000" pitchFamily="2" charset="-78"/>
                        </a:rPr>
                        <a:t>حانیه حمیدی</a:t>
                      </a:r>
                      <a:endParaRPr lang="en-US" sz="1600" kern="100" dirty="0">
                        <a:solidFill>
                          <a:srgbClr val="0066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Mitra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600" kern="100" dirty="0">
                          <a:solidFill>
                            <a:srgbClr val="002060"/>
                          </a:solidFill>
                          <a:effectLst/>
                          <a:cs typeface="B Mitra" panose="00000400000000000000" pitchFamily="2" charset="-78"/>
                        </a:rPr>
                        <a:t>سیستم مب</a:t>
                      </a:r>
                      <a:r>
                        <a:rPr lang="fa-IR" sz="1600" kern="100" dirty="0">
                          <a:solidFill>
                            <a:srgbClr val="002060"/>
                          </a:solidFill>
                          <a:effectLst/>
                          <a:cs typeface="B Mitra" panose="00000400000000000000" pitchFamily="2" charset="-78"/>
                        </a:rPr>
                        <a:t>ت</a:t>
                      </a:r>
                      <a:r>
                        <a:rPr lang="ar-SA" sz="1600" kern="100" dirty="0">
                          <a:solidFill>
                            <a:srgbClr val="002060"/>
                          </a:solidFill>
                          <a:effectLst/>
                          <a:cs typeface="B Mitra" panose="00000400000000000000" pitchFamily="2" charset="-78"/>
                        </a:rPr>
                        <a:t>نی بر هوش مصنوعی برای تشخیص زود هنگام اختلالات اسکلتی عضلانی</a:t>
                      </a:r>
                      <a:endParaRPr lang="en-US" sz="1600" kern="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Mitra" panose="00000400000000000000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83070875"/>
                  </a:ext>
                </a:extLst>
              </a:tr>
              <a:tr h="311743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400" kern="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5</a:t>
                      </a:r>
                      <a:endParaRPr lang="en-US" sz="1100" kern="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600" kern="100" dirty="0">
                          <a:solidFill>
                            <a:srgbClr val="800000"/>
                          </a:solidFill>
                          <a:effectLst/>
                          <a:cs typeface="B Mitra" panose="00000400000000000000" pitchFamily="2" charset="-78"/>
                        </a:rPr>
                        <a:t>علی بجانی</a:t>
                      </a:r>
                      <a:endParaRPr lang="en-US" sz="1600" kern="100" dirty="0">
                        <a:solidFill>
                          <a:srgbClr val="8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Mitra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600" kern="100" dirty="0">
                          <a:effectLst/>
                          <a:cs typeface="B Mitra" panose="00000400000000000000" pitchFamily="2" charset="-78"/>
                        </a:rPr>
                        <a:t>دستیار هوش مصنوعی در</a:t>
                      </a:r>
                      <a:r>
                        <a:rPr lang="en-US" sz="1600" kern="100" dirty="0">
                          <a:effectLst/>
                          <a:cs typeface="B Mitra" panose="00000400000000000000" pitchFamily="2" charset="-78"/>
                        </a:rPr>
                        <a:t> IVF"</a:t>
                      </a:r>
                      <a:r>
                        <a:rPr lang="ar-SA" sz="1600" kern="100" dirty="0">
                          <a:effectLst/>
                          <a:cs typeface="B Mitra" panose="00000400000000000000" pitchFamily="2" charset="-78"/>
                        </a:rPr>
                        <a:t>"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Mitra" panose="00000400000000000000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40483340"/>
                  </a:ext>
                </a:extLst>
              </a:tr>
              <a:tr h="729986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400" kern="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6</a:t>
                      </a:r>
                      <a:endParaRPr lang="en-US" sz="1100" kern="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600" kern="100" dirty="0">
                          <a:solidFill>
                            <a:srgbClr val="006666"/>
                          </a:solidFill>
                          <a:effectLst/>
                          <a:cs typeface="B Mitra" panose="00000400000000000000" pitchFamily="2" charset="-78"/>
                        </a:rPr>
                        <a:t>مریم پور احمدی</a:t>
                      </a:r>
                      <a:endParaRPr lang="en-US" sz="1600" kern="100" dirty="0">
                        <a:solidFill>
                          <a:srgbClr val="0066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Mitra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marR="0"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600" kern="100" dirty="0">
                          <a:solidFill>
                            <a:srgbClr val="002060"/>
                          </a:solidFill>
                          <a:effectLst/>
                          <a:cs typeface="B Mitra" panose="00000400000000000000" pitchFamily="2" charset="-78"/>
                        </a:rPr>
                        <a:t>توسعه یک بازی جدی مبنی بر هوش مصنوعی برای کمک به درمان بیماری وسواس فکری _عملی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4321393"/>
                  </a:ext>
                </a:extLst>
              </a:tr>
              <a:tr h="644957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400" kern="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7</a:t>
                      </a:r>
                      <a:endParaRPr lang="en-US" sz="1100" kern="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600" kern="100" dirty="0">
                          <a:solidFill>
                            <a:srgbClr val="800000"/>
                          </a:solidFill>
                          <a:effectLst/>
                          <a:cs typeface="B Mitra" panose="00000400000000000000" pitchFamily="2" charset="-78"/>
                        </a:rPr>
                        <a:t>نرگس صفائی</a:t>
                      </a:r>
                      <a:endParaRPr lang="en-US" sz="1600" kern="100" dirty="0">
                        <a:solidFill>
                          <a:srgbClr val="8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Mitra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600" kern="100" dirty="0">
                          <a:effectLst/>
                          <a:cs typeface="B Mitra" panose="00000400000000000000" pitchFamily="2" charset="-78"/>
                        </a:rPr>
                        <a:t>اپلیکیشن کوچینگ(مربیگری) سلامت محور در حوزه سلامت باروری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Mitra" panose="00000400000000000000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5770603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129</Words>
  <Application>Microsoft Office PowerPoint</Application>
  <PresentationFormat>Widescreen</PresentationFormat>
  <Paragraphs>23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 Mitra</vt:lpstr>
      <vt:lpstr>Calibri</vt:lpstr>
      <vt:lpstr>Calibri Light</vt:lpstr>
      <vt:lpstr>Cormorant Garamond Medium</vt:lpstr>
      <vt:lpstr>Office Theme</vt:lpstr>
      <vt:lpstr>ترتیب ارائه افراد پذیرفته شده در ایده شو کنگره دانشجویی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Hadis Af</dc:creator>
  <cp:lastModifiedBy>Hadis Af</cp:lastModifiedBy>
  <cp:revision>2</cp:revision>
  <dcterms:created xsi:type="dcterms:W3CDTF">2024-12-08T09:52:53Z</dcterms:created>
  <dcterms:modified xsi:type="dcterms:W3CDTF">2024-12-08T10:02:49Z</dcterms:modified>
</cp:coreProperties>
</file>